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28"/>
  </p:notesMasterIdLst>
  <p:sldIdLst>
    <p:sldId id="258" r:id="rId2"/>
    <p:sldId id="512" r:id="rId3"/>
    <p:sldId id="596" r:id="rId4"/>
    <p:sldId id="590" r:id="rId5"/>
    <p:sldId id="600" r:id="rId6"/>
    <p:sldId id="579" r:id="rId7"/>
    <p:sldId id="601" r:id="rId8"/>
    <p:sldId id="581" r:id="rId9"/>
    <p:sldId id="591" r:id="rId10"/>
    <p:sldId id="582" r:id="rId11"/>
    <p:sldId id="602" r:id="rId12"/>
    <p:sldId id="583" r:id="rId13"/>
    <p:sldId id="604" r:id="rId14"/>
    <p:sldId id="597" r:id="rId15"/>
    <p:sldId id="599" r:id="rId16"/>
    <p:sldId id="603" r:id="rId17"/>
    <p:sldId id="584" r:id="rId18"/>
    <p:sldId id="585" r:id="rId19"/>
    <p:sldId id="586" r:id="rId20"/>
    <p:sldId id="592" r:id="rId21"/>
    <p:sldId id="593" r:id="rId22"/>
    <p:sldId id="594" r:id="rId23"/>
    <p:sldId id="595" r:id="rId24"/>
    <p:sldId id="587" r:id="rId25"/>
    <p:sldId id="588" r:id="rId26"/>
    <p:sldId id="589" r:id="rId2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42D1D5"/>
    <a:srgbClr val="FAFAFA"/>
    <a:srgbClr val="FF6161"/>
    <a:srgbClr val="3DA4B7"/>
    <a:srgbClr val="FF4BFF"/>
    <a:srgbClr val="7BBF4F"/>
    <a:srgbClr val="CBE708"/>
    <a:srgbClr val="0F322D"/>
    <a:srgbClr val="D7D8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41"/>
    <p:restoredTop sz="88504"/>
  </p:normalViewPr>
  <p:slideViewPr>
    <p:cSldViewPr snapToGrid="0">
      <p:cViewPr>
        <p:scale>
          <a:sx n="55" d="100"/>
          <a:sy n="55" d="100"/>
        </p:scale>
        <p:origin x="2688" y="138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68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C7056-72EF-454A-875D-84A5E40FB46E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173123-7D63-1E4B-A6A9-0C28932E04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6003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6743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10D5C-439C-25C3-26AB-7C87C72F6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5D29039-A613-996F-B183-3312E778B4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D0A3F5-BD3E-9A45-077B-C0D5D54EC9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7AA03E-29B0-72F1-6152-15DC730198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03713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6BF2B-4B72-91BE-6812-741F92C48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998C7CD-D6C2-1914-5568-AFD31F6BE7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6933FF-69F2-7B8F-B310-D274EDCE1D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D9BBA49-65A2-0D35-76D4-8B60790E0B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8386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1322E-13BF-8EF5-C295-A5D43DD77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C9131D-E483-42A6-BF6D-53105D81E8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6C21A4-4DD0-1C54-4B0B-EC03031E0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BFBB40-B4D6-5475-8F0C-10243AE4FB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18266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350EE-7EFC-54D0-5BA9-D2D6E8F9C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CE3B451-2D80-7414-EE89-BA3FECE27A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11DEE9-021D-8AED-7335-03D2D729EC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5A6C32C-8DBA-5D0C-722A-45F1A2C8EB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90632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02331-A1BD-81A6-5806-F3218BE51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BC6970-E665-635B-5FB1-CEF2938DED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EE935ED-823D-AC00-C8FF-F6C9C6FB74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62492DA-B02F-8988-5999-7E951FCB81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63839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1FD4B-DE0F-4E84-61BF-F50D9DC0A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E526DC-8C33-908F-BA7B-5200644ADA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4CA4C95-B5A4-3402-C547-F668FFA7D7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1F9715-2F50-6B31-2D2A-1FBCA9725F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35738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FE568-60C4-7D1F-4873-8305AA6AA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303EC3C-B8E4-EF46-A399-0E6B7C0A2D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0EC8027-1DA5-1589-26EE-EB52948088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E589CB6-D365-90BA-A88C-2C7A066C05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6402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3F0AD-16E2-BA2C-3597-38447A14C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A1EB91E-7BFF-9898-FC8F-6242715A5B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E7D1EB-412D-A4C0-E4A5-DAF6A70917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2422011-E7E2-36BD-D706-E68E71B05F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93925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C8F62-7A77-1835-5A5B-E80AE9CE2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90EBE1-96A6-E46F-DC7E-78A53A2720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FBF654D-4B75-AA11-5B24-411AB2F93C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8DD613-A63F-BC4C-F754-6FE7E8DC1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1997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A8EB1-63B9-5D22-A4D3-B392561A8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402BF6-1643-1A97-2B6A-A262FBACAB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66BA2B0-4A84-04E5-FB4F-6444FB6C5D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6FD9CB-3E8E-9CC3-4DE9-09F5C7FDF7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9769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EE680-2908-B198-60CF-D3415A703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DBD916-DD74-CD8F-16A4-D0BD6D72BD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47A447-35FA-9EC0-F9D4-C2C5EBAB6B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7968B5-8F18-8B6A-2767-8923175C40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7281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5C8DA-3469-9CCB-20AC-98BC844D2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05957C0-4BE4-384B-2B12-60E5B33A61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7ADFFB-0A87-A4F3-22AA-AFFD096CD6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DEB24A1-DA4B-4AE0-C0D1-434C2C70E1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22193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F084F-5EB9-F21F-B63E-FCFFAD3B5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9A9B61-0469-7C70-1B8B-46EDA344BC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C0F684-58A2-797A-D892-CE47E0B8A4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04CD4D-8E8E-F321-66CC-BDF492298A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93745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FD797-F3FC-DA63-737B-D03D30F04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B1915C-DDDA-BD50-A6E2-CC43AEE859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E0C921D-EBAB-8583-8880-0363A540C7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19BD1F-6D9B-5041-02D2-985405E18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45471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2D076-0718-9889-813A-55131ABD0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AB30BC1-9A8B-C5E3-E19B-0799E122B6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12544A-1DB8-8CEC-5E84-2CF83379F7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EF27061-F2F5-1EAB-E315-9D45A246B1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55768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AC352-E62A-AC58-EE9E-2B068F71B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FB94790-5281-9F64-6357-3BFE58431A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CB7F05-DF38-FFF1-8D53-86A29170C4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70809C-03D4-D508-6A99-5300E5C627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57560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19277-7F72-5CFB-A34E-C78FC6200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D092A7D-D43C-70A9-0CAB-1E8F0C64E9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F079A4-B5BF-D6BA-8262-2B008B2508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BCC7F8-B824-5E48-1822-C766CBFD76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59319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E0714-BB18-EE07-C740-5BD927D68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7968536-C1DD-A9C6-FC22-3716C99A90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98EDDFB-77FF-01D3-E023-527F89043F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9B2F67-AE0E-4C00-0DA9-70AD78A85C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120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4BF9C-36C1-AD95-3A19-41519FE6D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B8DAC56-C228-B2F7-2613-BA84F98E60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527EA64-F6F0-3A38-901E-3C679FB3F3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4340218-F6DD-8D82-A613-19942A871C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933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C3DEB-8A28-6B1E-B794-0A12BF859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F3A97D-D7BD-1CBD-B9AB-E86BF1BA09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A385742-307C-939A-7122-A37DEF8F4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FFB5E86-9D2C-ABCB-AE09-A2BB7D1DBE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901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304A8-495A-93D9-DC33-E4895684C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C32404-1244-8E23-75AA-006E73C851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D086D78-B975-009F-DFFA-2241C89E29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B636F88-3246-062A-DE2A-4BD7C12536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2545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FD11B-4F1A-E5FE-9D22-1C1904CC3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97D125-A67A-E1C1-FEA6-64EF240A1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85F8012-3B65-815E-82AA-0297C1883E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E49975-11DF-296B-C745-56D9F1556F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5088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653B2-CB62-AAEF-024B-69B131F0F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3D5B43-4727-02C5-AFFD-BA99800080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BA2FBCB-4149-AD13-7C7C-B57715E543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0BE06CE-67FB-0D76-CBCA-17C59A7A0C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398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08416-8210-0FD2-9BAE-87D4F8117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937838-DE61-B6CD-C6D6-CDBF34A4A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392E8E-C2FA-9817-FA3C-0C5547276C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095E4D-BBDF-1D6C-305B-CBED4FE0BF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3003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60A9E-4CBA-E6C9-D384-2AC7CD52D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C157022-FC27-EF12-06BB-200E760C7C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C9F0BC2-AA9B-55C1-9D6F-DF5F985B74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58D06E-5C4D-F536-44B7-56968AAC92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4291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0B1CFD-F407-B7F9-CBC0-CE7773392A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8F9C7DE-B0CD-E29E-7DC6-F1FA932325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118DA2-DE5D-D2AF-1165-E045D04A8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E23C2-AE4C-DA4C-B2C6-337064F26C69}" type="datetime1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1CD10DB-853E-6456-3286-B5331244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D3FEDA-B69A-11B1-E393-8C04F8EFD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1171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0BC99B-8D27-3BC9-ACB0-8F8DCC942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EEDE29-6DE9-DBC0-A9AF-E4194AA25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8886AC9-1E4B-5E4A-0768-4580B709E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68BF-08BC-8B49-B195-563BA0C99031}" type="datetime1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FF9881-5716-B077-9476-D13AF04FA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F990CF-2373-7D56-A3EF-1BADAFD59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158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A46607B-12F1-C7F5-E5A2-B03956041B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9ED091-6824-E0F1-82A5-51D2346CE2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F0A4BD-9583-482D-FDD1-9F3748A09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D958C-C963-D641-AA64-2F940B29F878}" type="datetime1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1761C26-86F1-01F1-85A4-7C7A6FCFB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AE255E-26E9-0978-0C73-7BA4952FC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081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FD34F7-1BD9-658B-A38C-1FFAFC476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12192001" cy="932328"/>
          </a:xfrm>
          <a:solidFill>
            <a:srgbClr val="7BBF4F"/>
          </a:solidFill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C4A2326-4DBF-0339-EA1C-4AF5A2A26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22CEF4-C1A9-2519-8EE4-271AC1142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9DBC6-4B63-A645-BD48-BDBF6D35BEBA}" type="datetime1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AEFC00-087F-BCFD-F72D-3CBBEFB31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86610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A675D4-B6D0-332A-DDCA-9437A3E95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3C01286-E3D4-226E-C442-99362662D7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33918B-95B7-09E6-0AF9-D9CF95FFB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C9D0A-3039-4B47-94AE-90024B29EF03}" type="datetime1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5C30D5F-8677-C054-AF6D-70A462DCB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C6F204-D0DB-2AE7-1414-5C93F0577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5032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8D81B8-5CFA-5426-983E-3DDBB9CB0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0169C9F-1D05-5060-24EB-9CE8DC560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D011628-860D-867C-FC21-1D2DD4603D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E95C3BE-3EBF-850A-F79E-96FF520E4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98C6-4444-BC41-80B4-8A4D74BDE69A}" type="datetime1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30CF1F4-8484-2529-4382-6431C553F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B5225FA-C84D-D79C-6DAD-E0D6EE870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4645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7D5B47-012D-6297-D348-BC82AE8B8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5F60E84-FE18-9C9D-4472-9DA5E8880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E2D1329-D1C5-26A1-972A-89E1BDF65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DCF5F0A-D28C-AA42-459C-AD609A8838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5E79555-EEFA-47A8-8C4E-5D4F1E03F3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8F39287-EE2E-14D7-EDCB-2BD55BC91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B53E-14B4-9540-A77A-22106ADF28D0}" type="datetime1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CD57855-055C-CBFF-A31A-1153A94A9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879A378-D333-ED26-2338-CDFF07B1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1130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C70E67-9D5E-D307-ECD2-5F5A48F6F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2485239-FEC6-28DB-6ECD-2D6760A0D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81C2D-FA57-3A41-A85A-1D78AD532EBF}" type="datetime1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D3A826C-2FBA-B0BC-AE35-8FD3C9460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7EC4B47-EEE6-313E-77B9-906300080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5872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5BF2268-2453-BDC6-2780-013DD77B2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D469D-2497-9440-9C29-0125E24D629B}" type="datetime1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84813BE-2FEC-889B-FCDB-85586E887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960FBF6-FA4D-CC8F-3131-5F6E0F36B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8928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A12D98-EBC3-3682-831D-6A6568803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6FCE1BC-2F3A-4E8F-11F2-39B05ED2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E05A3F9-4269-1B9F-36BC-FBF0B60E05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ECAFE19-5E45-CF38-D543-7E2A6CF09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C43E-D99D-3942-B7AF-DBAFD5DCEB3A}" type="datetime1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8FA6C4B-986F-C34D-BD7F-C878C5FD6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28B2E33-824F-23E4-4D5F-87FC86576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503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8FCBB5-CEAA-8165-1D2A-CA6C810A2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D090EF5-0AF2-E800-C439-5E279DC43D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F3DD45B-988F-B8E2-3390-4441C2F5B1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B1050EE-BC41-F56E-454A-70BF9A031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AFB7-7C6E-1748-9030-4DD750017E45}" type="datetime1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C040632-4345-E6CC-680D-D63FF5547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EB10F03-2A25-A228-8369-AAC27B08E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4281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814EA1B-D434-E50D-8723-DA03BD157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C2292BC-95FA-4ACF-84FB-84963D5A5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B05D1B-1AC8-291B-AE8A-490CBDC85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405EC-0E41-674B-84BE-CE6E34ED5DFE}" type="datetime1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B3371E-5F13-B6DA-2870-0D3526E89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492E3B-8C3A-DAFB-8C77-C2B5B3449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356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A57763C-0480-4107-6166-A2B2B7EA04A3}"/>
              </a:ext>
            </a:extLst>
          </p:cNvPr>
          <p:cNvSpPr txBox="1"/>
          <p:nvPr/>
        </p:nvSpPr>
        <p:spPr>
          <a:xfrm>
            <a:off x="-1" y="1816963"/>
            <a:ext cx="12192001" cy="2537460"/>
          </a:xfrm>
          <a:prstGeom prst="rect">
            <a:avLst/>
          </a:prstGeom>
          <a:solidFill>
            <a:srgbClr val="7BBF4F"/>
          </a:solidFill>
        </p:spPr>
        <p:txBody>
          <a:bodyPr wrap="square" rtlCol="0">
            <a:spAutoFit/>
          </a:bodyPr>
          <a:lstStyle/>
          <a:p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5D72F240-7CF7-E7EA-8C9C-2343CE59F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1380" y="844349"/>
            <a:ext cx="3663770" cy="729355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660A3DE4-9AB1-81C3-5987-A9B969DF6D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1380" y="42864"/>
            <a:ext cx="4775194" cy="72605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C0E4134-9570-C514-45C2-14EC64C3F72D}"/>
              </a:ext>
            </a:extLst>
          </p:cNvPr>
          <p:cNvSpPr txBox="1"/>
          <p:nvPr/>
        </p:nvSpPr>
        <p:spPr>
          <a:xfrm>
            <a:off x="0" y="184142"/>
            <a:ext cx="4466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2026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年</a:t>
            </a:r>
            <a:r>
              <a:rPr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7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月</a:t>
            </a:r>
            <a:r>
              <a:rPr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22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日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(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水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)</a:t>
            </a:r>
            <a:endParaRPr lang="en-US" altLang="ja-JP" sz="3200" dirty="0">
              <a:solidFill>
                <a:srgbClr val="333333"/>
              </a:solidFill>
              <a:latin typeface="Hiragino Sans W7" panose="020B0400000000000000" pitchFamily="34" charset="-128"/>
              <a:ea typeface="Hiragino Sans W7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A0BECFF-F090-271F-5FBF-C391667DC25F}"/>
              </a:ext>
            </a:extLst>
          </p:cNvPr>
          <p:cNvSpPr txBox="1"/>
          <p:nvPr/>
        </p:nvSpPr>
        <p:spPr>
          <a:xfrm>
            <a:off x="1646855" y="4715212"/>
            <a:ext cx="889827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千葉大学環境リモートセンシング研究センター</a:t>
            </a:r>
            <a:endParaRPr lang="en-US" altLang="ja-JP" sz="3400" dirty="0">
              <a:solidFill>
                <a:srgbClr val="333333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  <a:p>
            <a:pPr algn="ctr"/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入江研究室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修士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2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年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大塚涼平</a:t>
            </a:r>
            <a:endParaRPr lang="en-US" altLang="ja-JP" sz="3400" dirty="0">
              <a:solidFill>
                <a:srgbClr val="333333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D3CCF62-B61A-E4CB-75C1-794CE0EB39DB}"/>
              </a:ext>
            </a:extLst>
          </p:cNvPr>
          <p:cNvSpPr txBox="1"/>
          <p:nvPr/>
        </p:nvSpPr>
        <p:spPr>
          <a:xfrm>
            <a:off x="-11" y="1928413"/>
            <a:ext cx="121920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7200">
                <a:solidFill>
                  <a:srgbClr val="FAFAFA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千葉キャンペーン</a:t>
            </a:r>
            <a:endParaRPr lang="en-US" altLang="ja-JP" sz="7200" dirty="0">
              <a:solidFill>
                <a:srgbClr val="FAFAFA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  <a:p>
            <a:pPr algn="ctr"/>
            <a:r>
              <a:rPr lang="en-US" altLang="ja-JP" sz="7200" dirty="0">
                <a:solidFill>
                  <a:srgbClr val="FAFAFA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Daily Report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73E6537-B51B-D1C2-4F3B-7E49B03388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6262" y="6214774"/>
            <a:ext cx="2410312" cy="56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364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B03E9-3A19-78B6-0578-CFCD38010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FA1A3B2-D640-DBEE-E31C-06CF287942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30"/>
            <a:ext cx="8884363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A7216563-67D8-2AD5-CA0B-A9D876114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の時系列とメソ解析時系列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7/21)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FFA1525-A43A-AE57-F34C-B66B3CF1601A}"/>
              </a:ext>
            </a:extLst>
          </p:cNvPr>
          <p:cNvSpPr txBox="1"/>
          <p:nvPr/>
        </p:nvSpPr>
        <p:spPr>
          <a:xfrm>
            <a:off x="7424936" y="2612416"/>
            <a:ext cx="4659699" cy="1938992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の時系列の上に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部分可降水量を水色で重ねた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F94DF0C-C5FA-D068-EA8D-5AB779FBCF5E}"/>
              </a:ext>
            </a:extLst>
          </p:cNvPr>
          <p:cNvSpPr txBox="1"/>
          <p:nvPr/>
        </p:nvSpPr>
        <p:spPr>
          <a:xfrm>
            <a:off x="8853880" y="4996818"/>
            <a:ext cx="2049878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おおむね一致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AE5F45-BDD6-0220-D998-124C6D1DAF74}"/>
              </a:ext>
            </a:extLst>
          </p:cNvPr>
          <p:cNvSpPr txBox="1"/>
          <p:nvPr/>
        </p:nvSpPr>
        <p:spPr>
          <a:xfrm>
            <a:off x="8643229" y="5925670"/>
            <a:ext cx="3589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白丸は館野ラジオゾンデの値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なので気にしなくて良い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33B50F03-BFE8-BA9E-2B7E-43C2ACCEBAF6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7" name="スライド番号プレースホルダー 2">
            <a:extLst>
              <a:ext uri="{FF2B5EF4-FFF2-40B4-BE49-F238E27FC236}">
                <a16:creationId xmlns:a16="http://schemas.microsoft.com/office/drawing/2014/main" id="{BF8A9D38-5FDA-B985-93ED-83AB992B0690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9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9699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E17C5-61D4-DC1D-0F0C-394C692CC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8F6E3142-1DA1-15C5-004D-D7D80F5FC8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8884363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DE522684-A49A-1852-7AD7-1AFC92C92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の時系列とメソ解析時系列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エラーバー有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7/21)</a:t>
            </a:r>
            <a:endParaRPr kumimoji="1" lang="ja-JP" altLang="en-US" sz="28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A416B83-9E70-A439-BBC1-1ADDB5E50FCE}"/>
              </a:ext>
            </a:extLst>
          </p:cNvPr>
          <p:cNvSpPr txBox="1"/>
          <p:nvPr/>
        </p:nvSpPr>
        <p:spPr>
          <a:xfrm>
            <a:off x="7424936" y="2612416"/>
            <a:ext cx="4659699" cy="1938992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の時系列の上に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部分可降水量を水色で重ねた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9F180B4-836D-094E-A827-10A91CED42D1}"/>
              </a:ext>
            </a:extLst>
          </p:cNvPr>
          <p:cNvSpPr txBox="1"/>
          <p:nvPr/>
        </p:nvSpPr>
        <p:spPr>
          <a:xfrm>
            <a:off x="8853880" y="4996818"/>
            <a:ext cx="2698040" cy="70788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エラーバーの範囲内で推移している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2492BD2-9C1B-C788-7D13-8C30EEA2DB9A}"/>
              </a:ext>
            </a:extLst>
          </p:cNvPr>
          <p:cNvSpPr txBox="1"/>
          <p:nvPr/>
        </p:nvSpPr>
        <p:spPr>
          <a:xfrm>
            <a:off x="8643229" y="5925670"/>
            <a:ext cx="3589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白丸は館野ラジオゾンデの値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なので気にしなくて良い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F865B034-C28D-26C9-3C5F-02896FDAAEA8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7" name="スライド番号プレースホルダー 2">
            <a:extLst>
              <a:ext uri="{FF2B5EF4-FFF2-40B4-BE49-F238E27FC236}">
                <a16:creationId xmlns:a16="http://schemas.microsoft.com/office/drawing/2014/main" id="{19D0AF20-04DA-77DC-4058-ADAB89501504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10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9463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F49B0-C3C5-51A5-E06A-8AF78F7CE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D5D7087-5002-8D59-2166-6A349B0A17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8884364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B5AF2B44-7D9D-73A6-99BC-96E73B70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とメソ解析とラジオゾンデの時系列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筑波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7/21)</a:t>
            </a:r>
            <a:endParaRPr kumimoji="1" lang="ja-JP" altLang="en-US" sz="32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F5CB0E8-4F13-8046-ED6A-6CA6A6B9AA07}"/>
              </a:ext>
            </a:extLst>
          </p:cNvPr>
          <p:cNvSpPr txBox="1"/>
          <p:nvPr/>
        </p:nvSpPr>
        <p:spPr>
          <a:xfrm>
            <a:off x="7424936" y="2596624"/>
            <a:ext cx="4659699" cy="1938992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筑波は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方向のみ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ラジオゾンデ舘野○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最も近いメソ解析の格子点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6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.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solidFill>
                  <a:srgbClr val="42D1D5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⚫︎</a:t>
            </a:r>
            <a:endParaRPr lang="en-US" altLang="ja-JP" sz="2400" b="1" dirty="0">
              <a:solidFill>
                <a:srgbClr val="42D1D5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FE3830A-8089-8626-036F-4C29918F5CA5}"/>
              </a:ext>
            </a:extLst>
          </p:cNvPr>
          <p:cNvSpPr txBox="1"/>
          <p:nvPr/>
        </p:nvSpPr>
        <p:spPr>
          <a:xfrm>
            <a:off x="6265625" y="4876472"/>
            <a:ext cx="5896221" cy="132343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エラーバーの範囲内にギリギリ入っているが、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毎日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が過大になっているのが心配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時系列を描いた時もつくばの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2025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年以降の値は大きめになっていた気がする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1B39020F-8054-0379-265C-67C7CEB7F8C8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6" name="スライド番号プレースホルダー 2">
            <a:extLst>
              <a:ext uri="{FF2B5EF4-FFF2-40B4-BE49-F238E27FC236}">
                <a16:creationId xmlns:a16="http://schemas.microsoft.com/office/drawing/2014/main" id="{E7879935-7282-358F-B606-F794E89AD025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11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3084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3FDB6-3C30-48A9-4FA9-6727E71E0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B5E9D6-E1CB-9F62-6EB4-2204AC47B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【</a:t>
            </a:r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参考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】 MAX-DOAS</a:t>
            </a:r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つくばの時系列</a:t>
            </a:r>
            <a:endParaRPr kumimoji="1" lang="ja-JP" altLang="en-US" sz="2800"/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5018ABBA-A0E8-327D-64F8-2CBFAF5E386F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6" name="スライド番号プレースホルダー 2">
            <a:extLst>
              <a:ext uri="{FF2B5EF4-FFF2-40B4-BE49-F238E27FC236}">
                <a16:creationId xmlns:a16="http://schemas.microsoft.com/office/drawing/2014/main" id="{503DBE54-EB9D-2A73-30FE-252028A99883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12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DEBD0E3-9855-791D-3EB1-7915F473D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0670" y="932329"/>
            <a:ext cx="9950657" cy="5925671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710627F-BD4E-F90C-710C-551C3392E763}"/>
              </a:ext>
            </a:extLst>
          </p:cNvPr>
          <p:cNvSpPr txBox="1"/>
          <p:nvPr/>
        </p:nvSpPr>
        <p:spPr>
          <a:xfrm>
            <a:off x="5918714" y="112861"/>
            <a:ext cx="5088723" cy="646331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筑波は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2025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年から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時間分解能を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30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分から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15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分に変更している</a:t>
            </a:r>
            <a:endParaRPr lang="en-US" altLang="ja-JP" b="1" dirty="0">
              <a:solidFill>
                <a:srgbClr val="42D1D5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223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A8FE9-7F2A-52D0-D066-83AAA7210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2829E4C2-F3AF-E16E-BB93-304E8FB12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8585350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4E153271-439B-F1AE-9848-50EA50B5A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とメソ解析の相関関係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7/12–21)</a:t>
            </a:r>
            <a:endParaRPr kumimoji="1" lang="ja-JP" altLang="en-US" sz="3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E890BE4-CA82-FBA1-ADE0-635F378F4477}"/>
              </a:ext>
            </a:extLst>
          </p:cNvPr>
          <p:cNvSpPr txBox="1"/>
          <p:nvPr/>
        </p:nvSpPr>
        <p:spPr>
          <a:xfrm>
            <a:off x="8584963" y="4634866"/>
            <a:ext cx="3482297" cy="113877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17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はメソ解析のデータ</a:t>
            </a:r>
            <a:endParaRPr lang="en-US" altLang="ja-JP" sz="17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17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(3</a:t>
            </a:r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時間ごと</a:t>
            </a:r>
            <a:r>
              <a:rPr lang="en-US" altLang="ja-JP" sz="17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の前後</a:t>
            </a:r>
            <a:r>
              <a:rPr lang="en-US" altLang="ja-JP" sz="17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30</a:t>
            </a:r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分の</a:t>
            </a:r>
            <a:endParaRPr lang="en-US" altLang="ja-JP" sz="17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データを平均している</a:t>
            </a:r>
            <a:endParaRPr lang="en-US" altLang="ja-JP" sz="17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それに対応したエラーバーを作成</a:t>
            </a:r>
            <a:endParaRPr lang="en-US" altLang="ja-JP" sz="17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8098217-1766-DFB7-4ECE-9467D504DE69}"/>
              </a:ext>
            </a:extLst>
          </p:cNvPr>
          <p:cNvSpPr txBox="1"/>
          <p:nvPr/>
        </p:nvSpPr>
        <p:spPr>
          <a:xfrm>
            <a:off x="8585349" y="2565323"/>
            <a:ext cx="3478645" cy="1477328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の部分可降水量と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部分可降水量の相関関係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1E7CD5D-ECB7-D6DD-7A7B-C2C56246781C}"/>
              </a:ext>
            </a:extLst>
          </p:cNvPr>
          <p:cNvSpPr txBox="1"/>
          <p:nvPr/>
        </p:nvSpPr>
        <p:spPr>
          <a:xfrm>
            <a:off x="12526" y="95424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B6198D4-FEE8-6012-20A2-F1C5B4CEAAD8}"/>
              </a:ext>
            </a:extLst>
          </p:cNvPr>
          <p:cNvSpPr/>
          <p:nvPr/>
        </p:nvSpPr>
        <p:spPr>
          <a:xfrm>
            <a:off x="7799106" y="1029801"/>
            <a:ext cx="4268540" cy="373920"/>
          </a:xfrm>
          <a:prstGeom prst="rect">
            <a:avLst/>
          </a:prstGeom>
          <a:solidFill>
            <a:schemeClr val="bg1"/>
          </a:solidFill>
          <a:ln w="222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ja-JP" altLang="en-US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　</a:t>
            </a:r>
            <a:r>
              <a:rPr lang="ja-JP" altLang="ja-JP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|MA − MAX-DOAS| &gt; 0.5 cm</a:t>
            </a: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A6AE75B7-D705-2B0B-DF9E-AEF9954C595A}"/>
              </a:ext>
            </a:extLst>
          </p:cNvPr>
          <p:cNvSpPr/>
          <p:nvPr/>
        </p:nvSpPr>
        <p:spPr>
          <a:xfrm>
            <a:off x="7967131" y="1070130"/>
            <a:ext cx="288000" cy="288000"/>
          </a:xfrm>
          <a:prstGeom prst="ellipse">
            <a:avLst/>
          </a:prstGeom>
          <a:solidFill>
            <a:srgbClr val="F50000"/>
          </a:solidFill>
          <a:ln w="349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9" name="円/楕円 8">
            <a:extLst>
              <a:ext uri="{FF2B5EF4-FFF2-40B4-BE49-F238E27FC236}">
                <a16:creationId xmlns:a16="http://schemas.microsoft.com/office/drawing/2014/main" id="{4048DC79-6FF3-0C37-7AA2-CF2FC2760DF6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29292C7D-53A6-5643-B5EE-EA0CE2D503C0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13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8110744-FB3F-AD09-41A1-0CAB6C93389F}"/>
              </a:ext>
            </a:extLst>
          </p:cNvPr>
          <p:cNvSpPr txBox="1"/>
          <p:nvPr/>
        </p:nvSpPr>
        <p:spPr>
          <a:xfrm>
            <a:off x="8589001" y="1470804"/>
            <a:ext cx="3478645" cy="64633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赤プロットのうち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7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月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17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日に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該当するものは</a:t>
            </a:r>
            <a:r>
              <a:rPr lang="ja-JP" altLang="en-US" b="1">
                <a:solidFill>
                  <a:srgbClr val="FF0000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★</a:t>
            </a:r>
            <a:r>
              <a:rPr lang="ja-JP" altLang="en-US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で強調した</a:t>
            </a:r>
            <a:endParaRPr lang="en-US" altLang="ja-JP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6781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762B3-951B-C0E8-C93E-5DDCCA046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221BD9FA-A347-F4B8-B91B-CB7FA4EC2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8585350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A0862304-E920-85FB-E6F6-F78922268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とメソ解析の相関関係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7/12–21)</a:t>
            </a:r>
            <a:endParaRPr kumimoji="1" lang="ja-JP" altLang="en-US" sz="360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3D3C146-D985-A167-BBE5-CCDACD197725}"/>
              </a:ext>
            </a:extLst>
          </p:cNvPr>
          <p:cNvSpPr txBox="1"/>
          <p:nvPr/>
        </p:nvSpPr>
        <p:spPr>
          <a:xfrm>
            <a:off x="12526" y="95424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0-2 km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5E2E7A7-BE73-9D4C-6B43-7C098DFBDE3D}"/>
              </a:ext>
            </a:extLst>
          </p:cNvPr>
          <p:cNvSpPr/>
          <p:nvPr/>
        </p:nvSpPr>
        <p:spPr>
          <a:xfrm>
            <a:off x="7799106" y="1029801"/>
            <a:ext cx="4268540" cy="373920"/>
          </a:xfrm>
          <a:prstGeom prst="rect">
            <a:avLst/>
          </a:prstGeom>
          <a:solidFill>
            <a:schemeClr val="bg1"/>
          </a:solidFill>
          <a:ln w="222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ja-JP" altLang="en-US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　</a:t>
            </a:r>
            <a:r>
              <a:rPr lang="ja-JP" altLang="ja-JP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|MA − MAX-DOAS| &gt; 0.5 cm</a:t>
            </a: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0F14442A-CAEA-86F6-0B7A-32DFFC9013A8}"/>
              </a:ext>
            </a:extLst>
          </p:cNvPr>
          <p:cNvSpPr/>
          <p:nvPr/>
        </p:nvSpPr>
        <p:spPr>
          <a:xfrm>
            <a:off x="7967131" y="1070130"/>
            <a:ext cx="288000" cy="288000"/>
          </a:xfrm>
          <a:prstGeom prst="ellipse">
            <a:avLst/>
          </a:prstGeom>
          <a:solidFill>
            <a:srgbClr val="F50000"/>
          </a:solidFill>
          <a:ln w="349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4" name="円/楕円 3">
            <a:extLst>
              <a:ext uri="{FF2B5EF4-FFF2-40B4-BE49-F238E27FC236}">
                <a16:creationId xmlns:a16="http://schemas.microsoft.com/office/drawing/2014/main" id="{4A2573A3-3FFF-3BD7-2C2D-446C48ABF42A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5" name="スライド番号プレースホルダー 2">
            <a:extLst>
              <a:ext uri="{FF2B5EF4-FFF2-40B4-BE49-F238E27FC236}">
                <a16:creationId xmlns:a16="http://schemas.microsoft.com/office/drawing/2014/main" id="{08926820-79E5-7409-B278-2946248B9280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14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E681B9-FD95-B17D-4255-BDB0EB52165F}"/>
              </a:ext>
            </a:extLst>
          </p:cNvPr>
          <p:cNvSpPr txBox="1"/>
          <p:nvPr/>
        </p:nvSpPr>
        <p:spPr>
          <a:xfrm>
            <a:off x="8584963" y="4634866"/>
            <a:ext cx="3482297" cy="113877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17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はメソ解析のデータ</a:t>
            </a:r>
            <a:endParaRPr lang="en-US" altLang="ja-JP" sz="17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17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(3</a:t>
            </a:r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時間ごと</a:t>
            </a:r>
            <a:r>
              <a:rPr lang="en-US" altLang="ja-JP" sz="17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の前後</a:t>
            </a:r>
            <a:r>
              <a:rPr lang="en-US" altLang="ja-JP" sz="17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30</a:t>
            </a:r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分の</a:t>
            </a:r>
            <a:endParaRPr lang="en-US" altLang="ja-JP" sz="17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データを平均している</a:t>
            </a:r>
            <a:endParaRPr lang="en-US" altLang="ja-JP" sz="17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それに対応したエラーバーを作成</a:t>
            </a:r>
            <a:endParaRPr lang="en-US" altLang="ja-JP" sz="17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BA80610-69CD-88CC-8C00-35DE8ED775A5}"/>
              </a:ext>
            </a:extLst>
          </p:cNvPr>
          <p:cNvSpPr txBox="1"/>
          <p:nvPr/>
        </p:nvSpPr>
        <p:spPr>
          <a:xfrm>
            <a:off x="8585349" y="2565323"/>
            <a:ext cx="3478645" cy="1477328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の部分可降水量と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部分可降水量の相関関係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74BDEEC-451A-E571-1829-98AEF0B1CD2E}"/>
              </a:ext>
            </a:extLst>
          </p:cNvPr>
          <p:cNvSpPr txBox="1"/>
          <p:nvPr/>
        </p:nvSpPr>
        <p:spPr>
          <a:xfrm>
            <a:off x="8589001" y="1470804"/>
            <a:ext cx="3478645" cy="64633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赤プロットのうち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7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月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17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日に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該当するものは</a:t>
            </a:r>
            <a:r>
              <a:rPr lang="ja-JP" altLang="en-US" b="1">
                <a:solidFill>
                  <a:srgbClr val="FF0000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★</a:t>
            </a:r>
            <a:r>
              <a:rPr lang="ja-JP" altLang="en-US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で強調した</a:t>
            </a:r>
            <a:endParaRPr lang="en-US" altLang="ja-JP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246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D865B-FE4E-E490-881B-BE5C92C69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F8A04F-C1B9-8BA8-17A3-EA15FD143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とラジオゾンデの相関関係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つくば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7/12–21)</a:t>
            </a:r>
            <a:endParaRPr kumimoji="1" lang="ja-JP" altLang="en-US" sz="32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66B253A-E5FF-0629-4DED-30B644EF8915}"/>
              </a:ext>
            </a:extLst>
          </p:cNvPr>
          <p:cNvSpPr txBox="1"/>
          <p:nvPr/>
        </p:nvSpPr>
        <p:spPr>
          <a:xfrm>
            <a:off x="6242918" y="5691370"/>
            <a:ext cx="5841717" cy="92333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はラジオゾンデのデータ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(9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時・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21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の前後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30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分のデータを平均している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それに対応したエラーバーを作成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27FB74F-D83E-C83E-D850-2A6F64F83386}"/>
              </a:ext>
            </a:extLst>
          </p:cNvPr>
          <p:cNvSpPr txBox="1"/>
          <p:nvPr/>
        </p:nvSpPr>
        <p:spPr>
          <a:xfrm>
            <a:off x="769492" y="5638307"/>
            <a:ext cx="4776990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つくば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の部分可降水量と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最寄りの館野ラジオゾンデの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部分可降水量の相関関係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DF046BC-8756-92DA-7D1A-24B83B03EBC0}"/>
              </a:ext>
            </a:extLst>
          </p:cNvPr>
          <p:cNvSpPr txBox="1"/>
          <p:nvPr/>
        </p:nvSpPr>
        <p:spPr>
          <a:xfrm>
            <a:off x="8777293" y="1047195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0-2 km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7461C9A-D2A8-DE30-1AF8-0E645EECCA4A}"/>
              </a:ext>
            </a:extLst>
          </p:cNvPr>
          <p:cNvSpPr/>
          <p:nvPr/>
        </p:nvSpPr>
        <p:spPr>
          <a:xfrm>
            <a:off x="3506205" y="1047195"/>
            <a:ext cx="5179590" cy="370552"/>
          </a:xfrm>
          <a:prstGeom prst="rect">
            <a:avLst/>
          </a:prstGeom>
          <a:solidFill>
            <a:schemeClr val="bg1"/>
          </a:solidFill>
          <a:ln w="222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ja-JP" altLang="en-US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　</a:t>
            </a:r>
            <a:r>
              <a:rPr lang="ja-JP" altLang="ja-JP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|</a:t>
            </a:r>
            <a:r>
              <a:rPr lang="en-US" altLang="ja-JP" b="1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radiosonde</a:t>
            </a:r>
            <a:r>
              <a:rPr lang="ja-JP" altLang="ja-JP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 − MAX-DOAS| &gt; 0.5 cm</a:t>
            </a: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B4D32C59-80EB-953E-6599-8947CAAE9687}"/>
              </a:ext>
            </a:extLst>
          </p:cNvPr>
          <p:cNvSpPr/>
          <p:nvPr/>
        </p:nvSpPr>
        <p:spPr>
          <a:xfrm>
            <a:off x="3607482" y="1092781"/>
            <a:ext cx="288000" cy="288000"/>
          </a:xfrm>
          <a:prstGeom prst="ellipse">
            <a:avLst/>
          </a:prstGeom>
          <a:solidFill>
            <a:srgbClr val="F50000"/>
          </a:solidFill>
          <a:ln w="349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F2412F0-D816-4880-5B88-2751C0B63E08}"/>
              </a:ext>
            </a:extLst>
          </p:cNvPr>
          <p:cNvSpPr txBox="1"/>
          <p:nvPr/>
        </p:nvSpPr>
        <p:spPr>
          <a:xfrm>
            <a:off x="2212945" y="1047195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607643BF-AA6B-A9B4-C435-905F786A7A81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3" name="スライド番号プレースホルダー 2">
            <a:extLst>
              <a:ext uri="{FF2B5EF4-FFF2-40B4-BE49-F238E27FC236}">
                <a16:creationId xmlns:a16="http://schemas.microsoft.com/office/drawing/2014/main" id="{4419C522-0FD2-E8F2-DBF3-D83A3510A657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15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79A4B3A-5A9F-9EAD-EF0F-20D2BD3F1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418" y="1649512"/>
            <a:ext cx="4516816" cy="394227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E1DF8AFC-DAD4-DC69-12C7-6EB8DFF30C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9765" y="1649512"/>
            <a:ext cx="4516817" cy="394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261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A7905-1940-46B0-9316-3B6CD9E64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C5C46BA-366B-3924-90F9-37F6EFA1E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6524896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123F752-580A-2D95-6504-384CEFCB0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メソ解析とラジオゾンデの可降水量の高度別時系列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筑波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7/12–21)</a:t>
            </a:r>
            <a:endParaRPr kumimoji="1" lang="ja-JP" altLang="en-US" sz="28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D9F91AF-EC8B-E8BE-875E-55FD7AF79EDA}"/>
              </a:ext>
            </a:extLst>
          </p:cNvPr>
          <p:cNvSpPr txBox="1"/>
          <p:nvPr/>
        </p:nvSpPr>
        <p:spPr>
          <a:xfrm>
            <a:off x="7046936" y="1580948"/>
            <a:ext cx="4659699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ラジオゾンデ舘野○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最も近いメソ解析の格子点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6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.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solidFill>
                  <a:srgbClr val="42D1D5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⚫︎</a:t>
            </a:r>
            <a:endParaRPr lang="en-US" altLang="ja-JP" sz="2400" b="1" dirty="0">
              <a:solidFill>
                <a:srgbClr val="42D1D5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それぞれの高度別の時系列</a:t>
            </a:r>
            <a:endParaRPr lang="en-US" altLang="ja-JP" sz="240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DFD6D5D-68A2-F12B-62A9-3331858C3430}"/>
              </a:ext>
            </a:extLst>
          </p:cNvPr>
          <p:cNvSpPr txBox="1"/>
          <p:nvPr/>
        </p:nvSpPr>
        <p:spPr>
          <a:xfrm>
            <a:off x="4994170" y="2165723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6F98CBF-FB63-7F9E-18FC-D5DB081338A0}"/>
              </a:ext>
            </a:extLst>
          </p:cNvPr>
          <p:cNvSpPr txBox="1"/>
          <p:nvPr/>
        </p:nvSpPr>
        <p:spPr>
          <a:xfrm>
            <a:off x="4994170" y="4111751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0CEE08C-2126-8CF9-576B-709DA4C611AB}"/>
              </a:ext>
            </a:extLst>
          </p:cNvPr>
          <p:cNvSpPr txBox="1"/>
          <p:nvPr/>
        </p:nvSpPr>
        <p:spPr>
          <a:xfrm>
            <a:off x="4994170" y="585772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067AECE-0F9A-1305-3767-077100C504EB}"/>
              </a:ext>
            </a:extLst>
          </p:cNvPr>
          <p:cNvSpPr txBox="1"/>
          <p:nvPr/>
        </p:nvSpPr>
        <p:spPr>
          <a:xfrm>
            <a:off x="7408045" y="3557753"/>
            <a:ext cx="3937479" cy="110799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大体整合している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メソ解析にはラジオゾンデも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同化されているので期待通り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141F164-A1EC-4712-4D00-40F97386560B}"/>
              </a:ext>
            </a:extLst>
          </p:cNvPr>
          <p:cNvSpPr txBox="1"/>
          <p:nvPr/>
        </p:nvSpPr>
        <p:spPr>
          <a:xfrm>
            <a:off x="7598732" y="5277052"/>
            <a:ext cx="35561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館野ラジオゾンデは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最近欠測気味？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3F86854C-0201-6BE3-1107-4C55B428979C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D2ABC8AB-ECE0-FDD6-9E3E-5051DB41F99D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16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8054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F2B10-50DD-B6A4-6DF1-9042314AB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FD6D1273-A1D7-9F1C-45D6-56D41EACE8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6808104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5D44F72-A14D-1CB4-BDA9-99658B58B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全国のメソ解析とラジオゾンデの可降水量の時系列</a:t>
            </a:r>
            <a:r>
              <a:rPr lang="en-US" altLang="ja-JP" sz="3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(7/12–21)</a:t>
            </a:r>
            <a:endParaRPr kumimoji="1" lang="ja-JP" altLang="en-US" sz="30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31CBB50-9BEB-3C21-6EAD-4BDAA62949EC}"/>
              </a:ext>
            </a:extLst>
          </p:cNvPr>
          <p:cNvSpPr txBox="1"/>
          <p:nvPr/>
        </p:nvSpPr>
        <p:spPr>
          <a:xfrm>
            <a:off x="5495118" y="1025301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4A680AF-F075-DC2F-1317-199660855DFD}"/>
              </a:ext>
            </a:extLst>
          </p:cNvPr>
          <p:cNvSpPr txBox="1"/>
          <p:nvPr/>
        </p:nvSpPr>
        <p:spPr>
          <a:xfrm>
            <a:off x="9506209" y="707814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99EF09F-7EA7-1073-A596-E2F4471B0A69}"/>
              </a:ext>
            </a:extLst>
          </p:cNvPr>
          <p:cNvSpPr txBox="1"/>
          <p:nvPr/>
        </p:nvSpPr>
        <p:spPr>
          <a:xfrm>
            <a:off x="7809064" y="747825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822F6D-8E2D-79A7-E361-4332425EE31E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どのサイトもおおむね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整合している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6DF10B7-30E6-EC13-2E59-9BC965FE2FD5}"/>
              </a:ext>
            </a:extLst>
          </p:cNvPr>
          <p:cNvSpPr txBox="1"/>
          <p:nvPr/>
        </p:nvSpPr>
        <p:spPr>
          <a:xfrm>
            <a:off x="7809064" y="3895164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円/楕円 3">
            <a:extLst>
              <a:ext uri="{FF2B5EF4-FFF2-40B4-BE49-F238E27FC236}">
                <a16:creationId xmlns:a16="http://schemas.microsoft.com/office/drawing/2014/main" id="{F6A2E7CE-28E0-F6C4-82B1-422176A5AE07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A63AF270-6B68-9266-8CEA-1C15726A1A8C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17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78378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E6AAF-496A-8015-C47E-68B2271A2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A8B3AAC-B1ED-A0F7-651A-FC8785B49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6808105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A802A54-FCEA-A7FF-C8C9-7289BED7A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0–1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部分可降水量の時系列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(7/12–21)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F1522A6-1399-1FC3-570F-51F6785B6F40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341E888-C19A-0B07-4772-62E23CC067D2}"/>
              </a:ext>
            </a:extLst>
          </p:cNvPr>
          <p:cNvSpPr txBox="1"/>
          <p:nvPr/>
        </p:nvSpPr>
        <p:spPr>
          <a:xfrm>
            <a:off x="5495118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A0D8ADB-5B56-0A5B-05AC-ED664C155DCB}"/>
              </a:ext>
            </a:extLst>
          </p:cNvPr>
          <p:cNvSpPr txBox="1"/>
          <p:nvPr/>
        </p:nvSpPr>
        <p:spPr>
          <a:xfrm>
            <a:off x="7809064" y="747825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FA0FA0C-9A71-D390-C384-F907656A5783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どのサイトもおおむね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整合している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2A90034-864A-FC71-044B-1E3D9668EB22}"/>
              </a:ext>
            </a:extLst>
          </p:cNvPr>
          <p:cNvSpPr txBox="1"/>
          <p:nvPr/>
        </p:nvSpPr>
        <p:spPr>
          <a:xfrm>
            <a:off x="7809064" y="3895164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円/楕円 8">
            <a:extLst>
              <a:ext uri="{FF2B5EF4-FFF2-40B4-BE49-F238E27FC236}">
                <a16:creationId xmlns:a16="http://schemas.microsoft.com/office/drawing/2014/main" id="{24B972AF-8014-332C-C110-DD28B9FA196F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78A01D0D-B565-B975-0259-E6BC9D13396A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18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3867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6ED87-6265-3390-66A6-6D96C9A8C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0720D0-C501-46BC-1614-754436ACD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千葉キャンペーンでの解析</a:t>
            </a:r>
            <a:endParaRPr kumimoji="1"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F0D2937-A2FE-BACB-1E25-EC510AE7B73C}"/>
              </a:ext>
            </a:extLst>
          </p:cNvPr>
          <p:cNvSpPr txBox="1"/>
          <p:nvPr/>
        </p:nvSpPr>
        <p:spPr>
          <a:xfrm>
            <a:off x="245883" y="2538248"/>
            <a:ext cx="6080157" cy="646331"/>
          </a:xfrm>
          <a:prstGeom prst="rect">
            <a:avLst/>
          </a:prstGeom>
          <a:solidFill>
            <a:srgbClr val="3DA4B7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今回行うこと</a:t>
            </a:r>
            <a:r>
              <a:rPr kumimoji="1" lang="en-US" altLang="ja-JP" b="1" dirty="0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(</a:t>
            </a:r>
            <a:r>
              <a:rPr kumimoji="1" lang="ja-JP" altLang="en-US" b="1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今後追加していく可能性大</a:t>
            </a:r>
            <a:r>
              <a:rPr kumimoji="1" lang="en-US" altLang="ja-JP" b="1" dirty="0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)</a:t>
            </a:r>
            <a:endParaRPr kumimoji="1" lang="ja-JP" altLang="en-US" b="1">
              <a:solidFill>
                <a:srgbClr val="FAFAFA"/>
              </a:solidFill>
              <a:latin typeface="Hiragino Sans W7" panose="020B0400000000000000" pitchFamily="34" charset="-128"/>
              <a:ea typeface="Hiragino Sans W7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C7D0DD-0586-F901-2D4B-47B26079A768}"/>
              </a:ext>
            </a:extLst>
          </p:cNvPr>
          <p:cNvSpPr txBox="1"/>
          <p:nvPr/>
        </p:nvSpPr>
        <p:spPr>
          <a:xfrm>
            <a:off x="245883" y="3429000"/>
            <a:ext cx="117002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の時系列とメソ解析の時系列の比較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相関確認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つくば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の時系列とラジオゾンデ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メソ解析の時系列を比較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の時系列について水蒸気不均一性を解析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・日本周辺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(15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ヶ所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のラジオゾンデデータとそれぞれのラジオゾンデ観測地点に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最も近い格子点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(+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のメソ解析データをダウンロードし、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高度別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(PWV,0-1km p-PWV, 1- km p-PWV)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に時系列を描き整合性の確認も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兼ねて水蒸気変動を見る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相関の確認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・メソ解析のデータを用いて水蒸気の移動や流入の様子を全国的に解析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DE6F6DA-A3BF-BE90-A18E-3394F150D42F}"/>
              </a:ext>
            </a:extLst>
          </p:cNvPr>
          <p:cNvSpPr/>
          <p:nvPr/>
        </p:nvSpPr>
        <p:spPr>
          <a:xfrm>
            <a:off x="0" y="1320326"/>
            <a:ext cx="12193977" cy="951520"/>
          </a:xfrm>
          <a:prstGeom prst="rect">
            <a:avLst/>
          </a:prstGeom>
          <a:solidFill>
            <a:srgbClr val="CBE7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90D437-DDAC-50EE-BB17-427634A67F28}"/>
              </a:ext>
            </a:extLst>
          </p:cNvPr>
          <p:cNvSpPr txBox="1"/>
          <p:nvPr/>
        </p:nvSpPr>
        <p:spPr>
          <a:xfrm>
            <a:off x="153307" y="1293554"/>
            <a:ext cx="11885384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千葉サイトや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にこだわらず</a:t>
            </a:r>
            <a:endParaRPr lang="en-US" altLang="ja-JP" sz="295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とにかく水蒸気解析を色々試して面白い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不思議な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現象を捉えたい！</a:t>
            </a:r>
            <a:endParaRPr lang="en-US" altLang="ja-JP" sz="295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角丸四角形 5">
            <a:extLst>
              <a:ext uri="{FF2B5EF4-FFF2-40B4-BE49-F238E27FC236}">
                <a16:creationId xmlns:a16="http://schemas.microsoft.com/office/drawing/2014/main" id="{90CEAD2C-80E6-41A9-0119-3D84C3F8072B}"/>
              </a:ext>
            </a:extLst>
          </p:cNvPr>
          <p:cNvSpPr/>
          <p:nvPr/>
        </p:nvSpPr>
        <p:spPr>
          <a:xfrm>
            <a:off x="245883" y="1012966"/>
            <a:ext cx="1507604" cy="717564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24B17F4-D2BA-FAEA-1CC7-F454F205BF92}"/>
              </a:ext>
            </a:extLst>
          </p:cNvPr>
          <p:cNvSpPr txBox="1"/>
          <p:nvPr/>
        </p:nvSpPr>
        <p:spPr>
          <a:xfrm>
            <a:off x="427591" y="966383"/>
            <a:ext cx="136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HGSSoeiKakugothicUB" panose="020B0900000000000000" pitchFamily="34" charset="-128"/>
                <a:ea typeface="HGSSoeiKakugothicUB" panose="020B0900000000000000" pitchFamily="34" charset="-128"/>
              </a:rPr>
              <a:t>目的</a:t>
            </a: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3D887AA6-790F-A01D-A046-FE092C86DF4D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E2EAF73A-8F72-39EB-BCDD-B46F13169CFB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9175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DDDA8-D629-89C7-C408-7D83B8BC6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B22EE9D8-FA6B-52A8-4BB9-8D81F75AB6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30"/>
            <a:ext cx="6808104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F8C4AF33-85C1-2504-3500-49E18F86A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1–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部分可降水量の時系列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(7/12–21)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0D34363-0D1F-AA80-4770-93888835091B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A6E0D09-1348-51FA-74DC-EFFB465205CC}"/>
              </a:ext>
            </a:extLst>
          </p:cNvPr>
          <p:cNvSpPr txBox="1"/>
          <p:nvPr/>
        </p:nvSpPr>
        <p:spPr>
          <a:xfrm>
            <a:off x="5495118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D9C88B3-C35F-955E-A424-7B83DD968334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どのサイトもおおむね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整合している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9CC6582-02B5-E2FF-6956-B2926BD905D5}"/>
              </a:ext>
            </a:extLst>
          </p:cNvPr>
          <p:cNvSpPr txBox="1"/>
          <p:nvPr/>
        </p:nvSpPr>
        <p:spPr>
          <a:xfrm>
            <a:off x="7809064" y="3895164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3E9F7D85-8D01-63EF-BE18-CEA3DE1011B9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9" name="スライド番号プレースホルダー 2">
            <a:extLst>
              <a:ext uri="{FF2B5EF4-FFF2-40B4-BE49-F238E27FC236}">
                <a16:creationId xmlns:a16="http://schemas.microsoft.com/office/drawing/2014/main" id="{02BA03F9-E74C-FAFF-0F43-4A11D5B55A7D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19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66034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E5743-635E-8223-50F6-AACF9923D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2C89AD-4DEE-70C7-A8DA-73C89FDC4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全国のメソ解析とラジオゾンデの可降水量の相関関係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(7/12–21)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866109C-606E-F5D0-6590-2FDD488F49B7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F0E8E96-2FFA-6AC9-ECF4-3E800D9D2A19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縦軸：メソ解析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横軸：ラジオゾンデ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4D01A5C-B1C1-645D-259E-5FEBCAC17A8D}"/>
              </a:ext>
            </a:extLst>
          </p:cNvPr>
          <p:cNvSpPr txBox="1"/>
          <p:nvPr/>
        </p:nvSpPr>
        <p:spPr>
          <a:xfrm>
            <a:off x="6176034" y="1025301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3384764-EEA8-1D2E-36F5-6E697EA98E85}"/>
              </a:ext>
            </a:extLst>
          </p:cNvPr>
          <p:cNvSpPr txBox="1"/>
          <p:nvPr/>
        </p:nvSpPr>
        <p:spPr>
          <a:xfrm>
            <a:off x="7335773" y="3458015"/>
            <a:ext cx="4319803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高度別に期間中の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値の差を調べておく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時系列だけだとわかりにくいので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64CD074-FBA3-CE15-171F-43B6CCDDE3A3}"/>
              </a:ext>
            </a:extLst>
          </p:cNvPr>
          <p:cNvSpPr txBox="1"/>
          <p:nvPr/>
        </p:nvSpPr>
        <p:spPr>
          <a:xfrm>
            <a:off x="7822369" y="4705149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14F8C594-7D8B-B00F-DB84-4D36638E4D7A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1A782F0A-E2D8-2AFC-58F2-E7D7CA2337C6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20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2F431D8-8EF4-CF1A-B22A-9264D8CDF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5747798" cy="592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1195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3BA54-CE7B-9DC6-0B01-F5A106C5B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A723C7-5D3F-DA5A-9DB3-2C3A8152F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0–1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部分可降水量の相関関係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(7/12–21)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D17FBC7-F731-6145-95BE-0006DB9D7C25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B8C5B40-4F6C-4E5B-6BC0-5F053DACE4CA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縦軸：メソ解析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横軸：ラジオゾンデ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6F68897-2053-2A35-1302-BBD7C410C9B5}"/>
              </a:ext>
            </a:extLst>
          </p:cNvPr>
          <p:cNvSpPr txBox="1"/>
          <p:nvPr/>
        </p:nvSpPr>
        <p:spPr>
          <a:xfrm>
            <a:off x="6288743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5BDD8B8-17B2-68CE-8497-7A6C04D93266}"/>
              </a:ext>
            </a:extLst>
          </p:cNvPr>
          <p:cNvSpPr txBox="1"/>
          <p:nvPr/>
        </p:nvSpPr>
        <p:spPr>
          <a:xfrm>
            <a:off x="7335773" y="3458015"/>
            <a:ext cx="4319803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高度別に期間中の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値の差を調べておく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時系列だけだとわかりにくいので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87FE9C8-1BC2-D00F-8B2B-0314B8E35104}"/>
              </a:ext>
            </a:extLst>
          </p:cNvPr>
          <p:cNvSpPr txBox="1"/>
          <p:nvPr/>
        </p:nvSpPr>
        <p:spPr>
          <a:xfrm>
            <a:off x="7822369" y="4705149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56D8DC3A-41BF-1E9F-1BA8-695FFBE66CD3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9" name="スライド番号プレースホルダー 2">
            <a:extLst>
              <a:ext uri="{FF2B5EF4-FFF2-40B4-BE49-F238E27FC236}">
                <a16:creationId xmlns:a16="http://schemas.microsoft.com/office/drawing/2014/main" id="{BE56C9DB-2C47-CB6D-D36B-937E95F23A2D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21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8880C92-DE08-BB1E-ACC8-B1E15AB43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5752880" cy="592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652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CBE99-03E8-5F6A-E0B3-70525CC68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975C92-764C-3510-C3F2-7CF457DAC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1–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部分可降水量の相関関係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(7/12–21)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CB81D13-78C4-7BD6-38FD-CE92B930C3F3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27C560E-A4E7-597C-07C4-6E2ABE3556DB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縦軸：メソ解析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横軸：ラジオゾンデ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C9B42C-1087-FAAB-9A5E-401E4E11F640}"/>
              </a:ext>
            </a:extLst>
          </p:cNvPr>
          <p:cNvSpPr txBox="1"/>
          <p:nvPr/>
        </p:nvSpPr>
        <p:spPr>
          <a:xfrm>
            <a:off x="6355726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B1CE90C-DC7E-4127-7CC0-4C07B50E0362}"/>
              </a:ext>
            </a:extLst>
          </p:cNvPr>
          <p:cNvSpPr txBox="1"/>
          <p:nvPr/>
        </p:nvSpPr>
        <p:spPr>
          <a:xfrm>
            <a:off x="7335773" y="3458015"/>
            <a:ext cx="4319803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高度別に期間中の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値の差を調べておく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時系列だけだとわかりにくいので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94F5E05-618C-53C6-C6EF-3CE184BE55DA}"/>
              </a:ext>
            </a:extLst>
          </p:cNvPr>
          <p:cNvSpPr txBox="1"/>
          <p:nvPr/>
        </p:nvSpPr>
        <p:spPr>
          <a:xfrm>
            <a:off x="7822369" y="4705149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F8CEE194-14EA-5F8C-FC12-5970539E4F6C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9" name="スライド番号プレースホルダー 2">
            <a:extLst>
              <a:ext uri="{FF2B5EF4-FFF2-40B4-BE49-F238E27FC236}">
                <a16:creationId xmlns:a16="http://schemas.microsoft.com/office/drawing/2014/main" id="{0EB591E2-C4B3-C1DD-943D-4FDA67740FCD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22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7363499-815D-ACF0-C21F-CE3EA1F6B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5768126" cy="592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5723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C6C93-282D-659E-3537-C79DB4888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64BFD4F-4E08-6A53-5843-8734ABD5CC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96" y="932330"/>
            <a:ext cx="10589008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F9C2E53-198B-C3DA-59BB-D9BBD3627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4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</a:t>
            </a:r>
            <a:r>
              <a:rPr lang="en-US" altLang="ja-JP" sz="24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0-1 km</a:t>
            </a:r>
            <a:r>
              <a:rPr lang="ja-JP" altLang="en-US" sz="24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部分可降水量の変化量</a:t>
            </a:r>
            <a:r>
              <a:rPr lang="en-US" altLang="ja-JP" sz="24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(7/12–21)</a:t>
            </a:r>
            <a:endParaRPr kumimoji="1" lang="ja-JP" altLang="en-US" sz="24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B7E0CC9-0FC4-2415-89B5-1FCD9A2EB35E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D01B806-748E-5208-E2C9-CC678F14780C}"/>
              </a:ext>
            </a:extLst>
          </p:cNvPr>
          <p:cNvSpPr txBox="1"/>
          <p:nvPr/>
        </p:nvSpPr>
        <p:spPr>
          <a:xfrm>
            <a:off x="1418082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0F5C78A-171F-F1F0-E69D-5693C9D1339D}"/>
              </a:ext>
            </a:extLst>
          </p:cNvPr>
          <p:cNvSpPr txBox="1"/>
          <p:nvPr/>
        </p:nvSpPr>
        <p:spPr>
          <a:xfrm>
            <a:off x="10504873" y="-1234672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C7726B2-2134-587B-A6BE-D6A389915218}"/>
              </a:ext>
            </a:extLst>
          </p:cNvPr>
          <p:cNvSpPr txBox="1"/>
          <p:nvPr/>
        </p:nvSpPr>
        <p:spPr>
          <a:xfrm>
            <a:off x="8013405" y="50214"/>
            <a:ext cx="3196604" cy="1077218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下層水蒸気の前</a:t>
            </a:r>
            <a:r>
              <a:rPr lang="en-US" altLang="ja-JP" sz="16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16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時間からの</a:t>
            </a:r>
            <a:endParaRPr lang="en-US" altLang="ja-JP" sz="16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16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変化量のヒートマップ</a:t>
            </a:r>
            <a:endParaRPr lang="en-US" altLang="ja-JP" sz="16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16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赤色ほど水蒸気量が前</a:t>
            </a:r>
            <a:r>
              <a:rPr lang="en-US" altLang="ja-JP" sz="16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16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</a:t>
            </a:r>
            <a:endParaRPr lang="en-US" altLang="ja-JP" sz="16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16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増えたことを示す</a:t>
            </a:r>
            <a:endParaRPr lang="en-US" altLang="ja-JP" sz="16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F6E08A08-95B6-4B52-E118-349052CD93A9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796AA948-577B-57D2-5756-BC9D54E1B49B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23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5394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D55FE-865C-F11C-40BB-B6FBF015C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01E1F4DB-1819-C92B-EBC2-5D06EFC7D5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1088" y="1302659"/>
            <a:ext cx="8565792" cy="513947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18C7FD14-2E0C-621C-077A-A481722181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215" y="1302659"/>
            <a:ext cx="5139476" cy="5139476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4A4068CA-A594-C3D7-40D3-952CB02DD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メソ解析下層水蒸気の変化と水蒸気場の様子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(7/21)</a:t>
            </a:r>
            <a:endParaRPr kumimoji="1" lang="ja-JP" altLang="en-US" sz="320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6FEC862-E72A-DAF8-8F68-231973A296D2}"/>
              </a:ext>
            </a:extLst>
          </p:cNvPr>
          <p:cNvSpPr txBox="1"/>
          <p:nvPr/>
        </p:nvSpPr>
        <p:spPr>
          <a:xfrm>
            <a:off x="5150209" y="6149748"/>
            <a:ext cx="3506203" cy="584775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3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アニメーション</a:t>
            </a:r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299E223-C081-F89B-3E0B-4B7A1D8C89FB}"/>
              </a:ext>
            </a:extLst>
          </p:cNvPr>
          <p:cNvSpPr txBox="1"/>
          <p:nvPr/>
        </p:nvSpPr>
        <p:spPr>
          <a:xfrm>
            <a:off x="149215" y="5641916"/>
            <a:ext cx="4281873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下層水蒸気の前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時間からの変化量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赤色ほど水蒸気量が前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増えたことを示す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07E2A841-A0E1-BFAE-CCB8-86E7956C1659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4" name="スライド番号プレースホルダー 2">
            <a:extLst>
              <a:ext uri="{FF2B5EF4-FFF2-40B4-BE49-F238E27FC236}">
                <a16:creationId xmlns:a16="http://schemas.microsoft.com/office/drawing/2014/main" id="{F48D3FAE-0E85-A764-306C-33F1D8B5CE86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24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167762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248A1-415B-4ECE-CAFE-385B8A667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3479F4D-4619-1489-8345-FBA0ED79F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1543363"/>
            <a:ext cx="7075255" cy="4245153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C200BD4B-7A32-5471-910D-783DCEB43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の観測とメソ解析水蒸気場の様子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(7/21)</a:t>
            </a:r>
            <a:endParaRPr kumimoji="1" lang="ja-JP" altLang="en-US" sz="320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E1EB298-BDDB-147F-6146-64932AEDEEC3}"/>
              </a:ext>
            </a:extLst>
          </p:cNvPr>
          <p:cNvSpPr txBox="1"/>
          <p:nvPr/>
        </p:nvSpPr>
        <p:spPr>
          <a:xfrm>
            <a:off x="7213098" y="5468332"/>
            <a:ext cx="3506203" cy="584775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3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アニメーション</a:t>
            </a:r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40F883AF-F67B-3C11-D65F-E3BBE7215E47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48835D3D-1B4A-EC14-6170-AC7E950113EE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25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07EA980-9980-486E-9B9F-226459552B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306420"/>
            <a:ext cx="7075257" cy="471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689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8E4F3-5769-A92A-5BAF-90A76EAD8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358748-C905-141B-D09B-00729AEB4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千葉市の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月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21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日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火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)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の天気</a:t>
            </a:r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967578F-FE4A-2203-DEEC-4D91DB346076}"/>
              </a:ext>
            </a:extLst>
          </p:cNvPr>
          <p:cNvSpPr txBox="1"/>
          <p:nvPr/>
        </p:nvSpPr>
        <p:spPr>
          <a:xfrm>
            <a:off x="427591" y="966383"/>
            <a:ext cx="136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HGSSoeiKakugothicUB" panose="020B0900000000000000" pitchFamily="34" charset="-128"/>
                <a:ea typeface="HGSSoeiKakugothicUB" panose="020B0900000000000000" pitchFamily="34" charset="-128"/>
              </a:rPr>
              <a:t>目的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419B0EB-CB7C-1DCA-EC03-A908F1C533EB}"/>
              </a:ext>
            </a:extLst>
          </p:cNvPr>
          <p:cNvSpPr txBox="1"/>
          <p:nvPr/>
        </p:nvSpPr>
        <p:spPr>
          <a:xfrm>
            <a:off x="6095999" y="1076236"/>
            <a:ext cx="5120640" cy="52322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やってられないほどの暑さ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A9BD3B3-1706-ED5D-2EB3-11D96190A180}"/>
              </a:ext>
            </a:extLst>
          </p:cNvPr>
          <p:cNvSpPr txBox="1"/>
          <p:nvPr/>
        </p:nvSpPr>
        <p:spPr>
          <a:xfrm>
            <a:off x="6332541" y="5071893"/>
            <a:ext cx="4647556" cy="132343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冬が終わってからずっと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片付けていなかった冬物のコート類を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夏の太陽で干して押し入れに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しまいました🧥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D4ADEFF1-7C26-DE31-7F9D-A474D644E5DC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84858934-D807-5121-016C-324E11016F30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055DA461-613D-C1CB-D437-E4A5525C66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066" r="40863"/>
          <a:stretch>
            <a:fillRect/>
          </a:stretch>
        </p:blipFill>
        <p:spPr>
          <a:xfrm>
            <a:off x="975361" y="932329"/>
            <a:ext cx="3983590" cy="5878008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371D39C4-3048-B824-DD19-3AC24AC63B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1319" y="2000250"/>
            <a:ext cx="381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2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FD9E1-5109-84C5-4515-CA6FF4B1F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BFD1354-FDC1-789A-2FCE-DFE2BAE465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8921796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480D206-B80E-032C-090C-C5E64D267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7/21)</a:t>
            </a:r>
            <a:endParaRPr kumimoji="1" lang="ja-JP" altLang="en-US" sz="400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B76FFBB-ECD8-E529-AF2D-E304E872DEA3}"/>
              </a:ext>
            </a:extLst>
          </p:cNvPr>
          <p:cNvSpPr txBox="1"/>
          <p:nvPr/>
        </p:nvSpPr>
        <p:spPr>
          <a:xfrm>
            <a:off x="8921798" y="5263952"/>
            <a:ext cx="31628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ピンクの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5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台目の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千葉工大方向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B5AE23-E216-F990-1A25-4977E812595E}"/>
              </a:ext>
            </a:extLst>
          </p:cNvPr>
          <p:cNvSpPr txBox="1"/>
          <p:nvPr/>
        </p:nvSpPr>
        <p:spPr>
          <a:xfrm>
            <a:off x="8921798" y="2039505"/>
            <a:ext cx="3083169" cy="120032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0EFD40D-8A6C-FABA-26F5-15A5DB294B53}"/>
              </a:ext>
            </a:extLst>
          </p:cNvPr>
          <p:cNvSpPr txBox="1"/>
          <p:nvPr/>
        </p:nvSpPr>
        <p:spPr>
          <a:xfrm>
            <a:off x="7703443" y="3467063"/>
            <a:ext cx="4196593" cy="83099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昨日に引き続き一日中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比較的平坦な水蒸気濃度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823BA0D8-A051-8D50-D72C-94FD32517FB0}"/>
              </a:ext>
            </a:extLst>
          </p:cNvPr>
          <p:cNvSpPr/>
          <p:nvPr/>
        </p:nvSpPr>
        <p:spPr>
          <a:xfrm>
            <a:off x="5950041" y="-566771"/>
            <a:ext cx="450942" cy="44431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67E2E3DB-9FA9-0961-0EC9-CA68BA2FCD96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8" name="スライド番号プレースホルダー 2">
            <a:extLst>
              <a:ext uri="{FF2B5EF4-FFF2-40B4-BE49-F238E27FC236}">
                <a16:creationId xmlns:a16="http://schemas.microsoft.com/office/drawing/2014/main" id="{52DB9908-BF8B-4551-3E8F-966308730957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3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7552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73234-B314-F0D2-ABB8-522D6594B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EFE52EC-D004-CCDE-13DC-622661FE0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4880"/>
            <a:ext cx="8917956" cy="5923119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A954F6B5-ECF5-2A54-E4D8-D29457D13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 エラーバー有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7/21)</a:t>
            </a:r>
            <a:endParaRPr kumimoji="1" lang="ja-JP" altLang="en-US" sz="400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C7890A2-A784-3295-7A41-E367FBE29B0D}"/>
              </a:ext>
            </a:extLst>
          </p:cNvPr>
          <p:cNvSpPr txBox="1"/>
          <p:nvPr/>
        </p:nvSpPr>
        <p:spPr>
          <a:xfrm>
            <a:off x="8921798" y="5263952"/>
            <a:ext cx="31628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ピンクの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5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台目の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千葉工大方向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58F3AA1-A4C2-ADF2-1A18-AE15A9B3D9A9}"/>
              </a:ext>
            </a:extLst>
          </p:cNvPr>
          <p:cNvSpPr txBox="1"/>
          <p:nvPr/>
        </p:nvSpPr>
        <p:spPr>
          <a:xfrm>
            <a:off x="8921798" y="2039505"/>
            <a:ext cx="3083169" cy="120032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12989DF-0F1B-48FD-C152-D74997ADF06A}"/>
              </a:ext>
            </a:extLst>
          </p:cNvPr>
          <p:cNvSpPr txBox="1"/>
          <p:nvPr/>
        </p:nvSpPr>
        <p:spPr>
          <a:xfrm>
            <a:off x="9193228" y="3516013"/>
            <a:ext cx="2540308" cy="83099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エラーバーも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つけてみました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4F23F664-EFBF-E13B-3560-5156E672BB03}"/>
              </a:ext>
            </a:extLst>
          </p:cNvPr>
          <p:cNvSpPr/>
          <p:nvPr/>
        </p:nvSpPr>
        <p:spPr>
          <a:xfrm>
            <a:off x="5950041" y="-566771"/>
            <a:ext cx="450942" cy="44431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8043CC5C-6DA3-3C7E-E208-393A5D505A70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8" name="スライド番号プレースホルダー 2">
            <a:extLst>
              <a:ext uri="{FF2B5EF4-FFF2-40B4-BE49-F238E27FC236}">
                <a16:creationId xmlns:a16="http://schemas.microsoft.com/office/drawing/2014/main" id="{33E7F00E-DA63-1DD1-1CB5-2445D4C73F0B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4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1179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2F492-E855-0B57-0705-81CB4CDFC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8B0452-3E24-CDCE-E7D3-84C561614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7/12–21)</a:t>
            </a:r>
            <a:endParaRPr kumimoji="1" lang="ja-JP" altLang="en-US" sz="400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A48EFC9-3029-C856-5891-889D2DCD2C76}"/>
              </a:ext>
            </a:extLst>
          </p:cNvPr>
          <p:cNvSpPr txBox="1"/>
          <p:nvPr/>
        </p:nvSpPr>
        <p:spPr>
          <a:xfrm>
            <a:off x="8207318" y="4177113"/>
            <a:ext cx="39978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水蒸気濃度は右肩上がり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しているように見える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882153-9300-A8D3-EB05-690175E1A8B3}"/>
              </a:ext>
            </a:extLst>
          </p:cNvPr>
          <p:cNvSpPr txBox="1"/>
          <p:nvPr/>
        </p:nvSpPr>
        <p:spPr>
          <a:xfrm>
            <a:off x="8715700" y="1572891"/>
            <a:ext cx="3083169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10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日間の時系列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DF008993-D597-0EB4-1076-5AC0CD3BF802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0BDC4F86-D15B-4004-1D83-4BA62B7FEEFB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5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501DC19-D50A-DE0E-FAEA-FDBA423E4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30"/>
            <a:ext cx="8322570" cy="592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327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46CBAB-4055-8031-091D-B04EBC5EF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E9D3F18-00D2-A486-4E73-4A6C8B236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30"/>
            <a:ext cx="8322570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1336E61-C7C0-0825-3BFE-AE8AC736E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エラーバー有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7/12–21)</a:t>
            </a:r>
            <a:endParaRPr kumimoji="1" lang="ja-JP" altLang="en-US" sz="360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7FC0696-C294-5C6C-A182-81BC944C936B}"/>
              </a:ext>
            </a:extLst>
          </p:cNvPr>
          <p:cNvSpPr txBox="1"/>
          <p:nvPr/>
        </p:nvSpPr>
        <p:spPr>
          <a:xfrm>
            <a:off x="8715700" y="1572891"/>
            <a:ext cx="3083169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10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日間の時系列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4E37E16E-CE1F-9A12-91DD-EF300F4D6022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AF6C7632-778C-86FE-B16B-6037B06CD3EB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6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70872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0AB84-65CB-F3FC-3D1E-6D66C6F35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8BAE08B-8011-0B05-8C8D-0DC780E62D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30"/>
            <a:ext cx="9342190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6B8F414A-E6C3-9541-FBF6-706BACDC0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の水平方向の値の変動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7/21)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C524110-CE6B-B19A-6900-6DC79CE4945B}"/>
              </a:ext>
            </a:extLst>
          </p:cNvPr>
          <p:cNvSpPr txBox="1"/>
          <p:nvPr/>
        </p:nvSpPr>
        <p:spPr>
          <a:xfrm>
            <a:off x="7424936" y="2741003"/>
            <a:ext cx="4659699" cy="2308324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各方向の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時間平均を計算し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各時間の最大値と最小値の範囲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灰色の領域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方向の平均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青線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最大値と最小値の差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紫線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をグラフにした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37D211B-36D7-B6C2-DE0C-8FE8BB25DB1E}"/>
              </a:ext>
            </a:extLst>
          </p:cNvPr>
          <p:cNvSpPr txBox="1"/>
          <p:nvPr/>
        </p:nvSpPr>
        <p:spPr>
          <a:xfrm>
            <a:off x="7424935" y="5390148"/>
            <a:ext cx="4659699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午後に少しばらついた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557D7C0-4606-A22D-0B26-B422EFF162F3}"/>
              </a:ext>
            </a:extLst>
          </p:cNvPr>
          <p:cNvSpPr txBox="1"/>
          <p:nvPr/>
        </p:nvSpPr>
        <p:spPr>
          <a:xfrm>
            <a:off x="9029163" y="1381833"/>
            <a:ext cx="31628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※1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時間平均が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方向以上出せない場合は折れ線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グラフは表示されない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円/楕円 8">
            <a:extLst>
              <a:ext uri="{FF2B5EF4-FFF2-40B4-BE49-F238E27FC236}">
                <a16:creationId xmlns:a16="http://schemas.microsoft.com/office/drawing/2014/main" id="{D0C0B1E2-D945-EC98-6571-62283CB5C486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D5BA03FC-7DB5-F6BE-0D30-54414E8D8CDE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7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5310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8527A-E457-2A86-921D-3B6E58892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0E964BA-C043-3705-902A-E4EE5A922E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265" y="932329"/>
            <a:ext cx="10675465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764EF206-979B-F981-E64B-094BC0D92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の水平方向の値の変動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7/12–21)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722DD7C-8513-91F3-5C3B-9AC1BF2FAE13}"/>
              </a:ext>
            </a:extLst>
          </p:cNvPr>
          <p:cNvSpPr txBox="1"/>
          <p:nvPr/>
        </p:nvSpPr>
        <p:spPr>
          <a:xfrm>
            <a:off x="13072701" y="2274838"/>
            <a:ext cx="4659699" cy="2308324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各方向の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時間平均を計算し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各時間の最大値と最小値の範囲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灰色の領域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方向の平均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青線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最大値と最小値の差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紫線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をグラフにした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6018461-E43E-64B0-D34C-E62CC8063F61}"/>
              </a:ext>
            </a:extLst>
          </p:cNvPr>
          <p:cNvSpPr txBox="1"/>
          <p:nvPr/>
        </p:nvSpPr>
        <p:spPr>
          <a:xfrm>
            <a:off x="3922663" y="3202666"/>
            <a:ext cx="4346667" cy="461665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17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日をもう一度超えてほしい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8E8BC738-CFCB-8D87-735D-B9A0464C7447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8" name="スライド番号プレースホルダー 2">
            <a:extLst>
              <a:ext uri="{FF2B5EF4-FFF2-40B4-BE49-F238E27FC236}">
                <a16:creationId xmlns:a16="http://schemas.microsoft.com/office/drawing/2014/main" id="{2E6406A0-63E6-DCA1-A68E-42008D17DB80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8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9956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緑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 kumimoji="1">
            <a:solidFill>
              <a:srgbClr val="FF0000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163061</TotalTime>
  <Words>1524</Words>
  <Application>Microsoft Macintosh PowerPoint</Application>
  <PresentationFormat>ワイド画面</PresentationFormat>
  <Paragraphs>273</Paragraphs>
  <Slides>26</Slides>
  <Notes>26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26</vt:i4>
      </vt:variant>
    </vt:vector>
  </HeadingPairs>
  <TitlesOfParts>
    <vt:vector size="35" baseType="lpstr">
      <vt:lpstr>HGPSoeiKakugothicUB</vt:lpstr>
      <vt:lpstr>HGSSoeiKakugothicUB</vt:lpstr>
      <vt:lpstr>Hiragino Sans W6</vt:lpstr>
      <vt:lpstr>Hiragino Sans W7</vt:lpstr>
      <vt:lpstr>游ゴシック</vt:lpstr>
      <vt:lpstr>游ゴシック Light</vt:lpstr>
      <vt:lpstr>游明朝</vt:lpstr>
      <vt:lpstr>Arial</vt:lpstr>
      <vt:lpstr>Office テーマ</vt:lpstr>
      <vt:lpstr>PowerPoint プレゼンテーション</vt:lpstr>
      <vt:lpstr>　千葉キャンペーンでの解析</vt:lpstr>
      <vt:lpstr>　千葉市の7月21日(火)の天気</vt:lpstr>
      <vt:lpstr>　MAX-DOASの時系列(千葉　7/21)</vt:lpstr>
      <vt:lpstr>　MAX-DOASの時系列 エラーバー有(千葉　7/21)</vt:lpstr>
      <vt:lpstr>　MAX-DOASの時系列(千葉 7/12–21)</vt:lpstr>
      <vt:lpstr>　MAX-DOASの時系列 エラーバー有(千葉 7/12–21)</vt:lpstr>
      <vt:lpstr>　MAX-DOASの水平方向の値の変動(千葉　7/21)</vt:lpstr>
      <vt:lpstr>　MAX-DOASの水平方向の値の変動(千葉　7/12–21)</vt:lpstr>
      <vt:lpstr>　MAX-DOASの時系列とメソ解析時系列(千葉　7/21)</vt:lpstr>
      <vt:lpstr>　MAX-DOASの時系列とメソ解析時系列 エラーバー有(千葉　7/21)</vt:lpstr>
      <vt:lpstr>　MAX-DOASとメソ解析とラジオゾンデの時系列(筑波　7/21)</vt:lpstr>
      <vt:lpstr>　【参考】 MAX-DOASつくばの時系列</vt:lpstr>
      <vt:lpstr>　MAX-DOASとメソ解析の相関関係(千葉　7/12–21)</vt:lpstr>
      <vt:lpstr>　MAX-DOASとメソ解析の相関関係(千葉　7/12–21)</vt:lpstr>
      <vt:lpstr>　MAX-DOASとラジオゾンデの相関関係(つくば　7/12–21)</vt:lpstr>
      <vt:lpstr>　メソ解析とラジオゾンデの可降水量の高度別時系列(筑波 7/12–21)</vt:lpstr>
      <vt:lpstr>　全国のメソ解析とラジオゾンデの可降水量の時系列(7/12–21)</vt:lpstr>
      <vt:lpstr>　全国のメソ解析とラジオゾンデの0–1 km部分可降水量の時系列(7/12–21)</vt:lpstr>
      <vt:lpstr>　全国のメソ解析とラジオゾンデの1– km部分可降水量の時系列(7/12–21)</vt:lpstr>
      <vt:lpstr>　全国のメソ解析とラジオゾンデの可降水量の相関関係(7/12–21)</vt:lpstr>
      <vt:lpstr>　全国のメソ解析とラジオゾンデの0–1 km部分可降水量の相関関係(7/12–21)</vt:lpstr>
      <vt:lpstr>　全国のメソ解析とラジオゾンデの1– km部分可降水量の相関関係(7/12–21)</vt:lpstr>
      <vt:lpstr>　全国のメソ解析0-1 km部分可降水量の変化量(7/12–21)</vt:lpstr>
      <vt:lpstr>　メソ解析下層水蒸気の変化と水蒸気場の様子(7/21)</vt:lpstr>
      <vt:lpstr>　千葉MAX-DOASの観測とメソ解析水蒸気場の様子(7/21)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ccya4152</dc:creator>
  <cp:lastModifiedBy>ccya4152</cp:lastModifiedBy>
  <cp:revision>473</cp:revision>
  <cp:lastPrinted>2024-08-13T03:58:27Z</cp:lastPrinted>
  <dcterms:created xsi:type="dcterms:W3CDTF">2024-02-12T06:17:38Z</dcterms:created>
  <dcterms:modified xsi:type="dcterms:W3CDTF">2026-07-22T06:34:13Z</dcterms:modified>
</cp:coreProperties>
</file>